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16" autoAdjust="0"/>
  </p:normalViewPr>
  <p:slideViewPr>
    <p:cSldViewPr snapToGrid="0">
      <p:cViewPr varScale="1">
        <p:scale>
          <a:sx n="100" d="100"/>
          <a:sy n="100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7843D-08F3-4593-943E-229B34510395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9D4E3-00A8-4D12-B2E6-F18DDFD03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23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32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52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случае, если двоичное число имеет большое число разрядов, его запись становится чересчур громоздкой и подверженной ошибкам, к тому же его затруднительно прочитать вслух.</a:t>
            </a:r>
          </a:p>
          <a:p>
            <a:endParaRPr lang="ru-RU" dirty="0"/>
          </a:p>
          <a:p>
            <a:r>
              <a:rPr lang="ru-RU" dirty="0"/>
              <a:t>Очевидное решение проблемы: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перейти к системе счисления с б</a:t>
            </a:r>
            <a:r>
              <a:rPr lang="ru-RU" i="1" dirty="0"/>
              <a:t>о</a:t>
            </a:r>
            <a:r>
              <a:rPr lang="ru-RU" dirty="0"/>
              <a:t>льшим основанием, являющимся степенью 2 (например, 16);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сгруппировать биты по 4, каждую четверку заменить одной шестнадцатеричной цифрой.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Получившиеся числа записываются гораздо компактнее и легче читаются.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08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383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727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41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Базис (функционально полный набор) ­­– это множество логических функций, суперпозицией которых можно представить любую логическую формулу, т. е. полная система логических функций.</a:t>
            </a:r>
          </a:p>
          <a:p>
            <a:endParaRPr lang="ru-RU" dirty="0"/>
          </a:p>
          <a:p>
            <a:r>
              <a:rPr lang="ru-RU" dirty="0"/>
              <a:t>Базисы могут быть избыточными и минимальными. Например, система функций И, Или, НЕ (булев базис, базис Буля) – избыточный базис, так как при удалении из него некоторых функций (функции ИЛИ </a:t>
            </a:r>
            <a:r>
              <a:rPr lang="ru-RU" dirty="0" err="1"/>
              <a:t>или</a:t>
            </a:r>
            <a:r>
              <a:rPr lang="ru-RU" dirty="0"/>
              <a:t> функции И) система остаётся полной.</a:t>
            </a:r>
          </a:p>
          <a:p>
            <a:endParaRPr lang="ru-RU" dirty="0"/>
          </a:p>
          <a:p>
            <a:r>
              <a:rPr lang="ru-RU" dirty="0"/>
              <a:t>Минимальными базисами являются системы: 1) И, НЕ; 2) ИЛИ, НЕ; 3) И-НЕ (базис Шеффера); 4) ИЛИ-НЕ (базис Пирса). При удалении из таких базисов любой операции они перестают быть полными системами функций.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41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979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476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89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Римская система счисления является непозиционной, т. е. величина, которую обозначает цифра, не зависит от положения этой цифры в числе.</a:t>
            </a:r>
          </a:p>
          <a:p>
            <a:r>
              <a:rPr lang="ru-RU" dirty="0"/>
              <a:t>Кроме римской, к непозиционным относятся греческая, финикийская, славянская системы счисления.</a:t>
            </a:r>
          </a:p>
          <a:p>
            <a:r>
              <a:rPr lang="ru-RU" dirty="0"/>
              <a:t>Недостатки: плохая читаемость, трудности применения арифметических операций.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87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Самая древняя из известных позиционных систем счисления – Вавилонская. Она использовала 60 цифр.</a:t>
            </a:r>
          </a:p>
          <a:p>
            <a:r>
              <a:rPr lang="ru-RU" dirty="0"/>
              <a:t>Отголоском этой системы осталось деление часа на 60 минут и минуты на 60 секунд, а также меры угловых величин.</a:t>
            </a:r>
            <a:endParaRPr lang="en-US" dirty="0"/>
          </a:p>
          <a:p>
            <a:endParaRPr lang="en-US" dirty="0"/>
          </a:p>
          <a:p>
            <a:r>
              <a:rPr lang="ru-RU" dirty="0"/>
              <a:t>Среди недесятичных систем также можно выделить двенадцатеричную. Основное достоинство – число делителей (2, 3, 4, 6). Рудименты: счет дюжинами, 12 пенсов в шиллинге, 12 дюймов в футе, 12 делений на часовом циферблате.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63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Позиционная система счисления по целочисленному основанию 10. </a:t>
            </a:r>
          </a:p>
          <a:p>
            <a:endParaRPr lang="ru-RU" dirty="0"/>
          </a:p>
          <a:p>
            <a:r>
              <a:rPr lang="ru-RU" dirty="0"/>
              <a:t>Использует т. наз. «арабские цифры» цифры 0, 1, 2, 3, 4, 5, 6, 7, 8, 9. </a:t>
            </a:r>
          </a:p>
          <a:p>
            <a:endParaRPr lang="ru-RU" dirty="0"/>
          </a:p>
          <a:p>
            <a:r>
              <a:rPr lang="ru-RU" dirty="0"/>
              <a:t>Предполагается, что основание 10 связано с количеством пальцев на руках у человека.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8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5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принципе </a:t>
            </a:r>
            <a:r>
              <a:rPr lang="en-US" dirty="0"/>
              <a:t>b </a:t>
            </a:r>
            <a:r>
              <a:rPr lang="ru-RU" dirty="0"/>
              <a:t>может принимать любые значения, не только 10. На практике применяются следующие основания системы счисления:</a:t>
            </a:r>
          </a:p>
          <a:p>
            <a:endParaRPr lang="ru-RU" dirty="0"/>
          </a:p>
          <a:p>
            <a:r>
              <a:rPr lang="ru-RU" dirty="0"/>
              <a:t>8 – для </a:t>
            </a:r>
            <a:r>
              <a:rPr lang="ru-RU" dirty="0" err="1"/>
              <a:t>мини-ЭВМ</a:t>
            </a:r>
            <a:r>
              <a:rPr lang="ru-RU" dirty="0"/>
              <a:t> </a:t>
            </a:r>
            <a:r>
              <a:rPr lang="en-US" dirty="0"/>
              <a:t>PDP-11;</a:t>
            </a:r>
          </a:p>
          <a:p>
            <a:r>
              <a:rPr lang="en-US" dirty="0"/>
              <a:t>16 – </a:t>
            </a:r>
            <a:r>
              <a:rPr lang="ru-RU" dirty="0"/>
              <a:t>для представления длинных цепочек нулей и единиц;</a:t>
            </a:r>
          </a:p>
          <a:p>
            <a:r>
              <a:rPr lang="ru-RU" dirty="0"/>
              <a:t>2 – минимально возможная система счисления, принятая за основу для цифровых компьютеров.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95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1703 году в работе «Объяснение двоичной арифметики» Лейбниц пишет, что двоичная система счисления была описана китайским императором и философом по имени Фу Си, который жил более чем за 4000 лет до Лейбница.</a:t>
            </a:r>
          </a:p>
          <a:p>
            <a:endParaRPr lang="ru-RU" dirty="0"/>
          </a:p>
          <a:p>
            <a:r>
              <a:rPr lang="ru-RU" dirty="0"/>
              <a:t>В 1948 году Клод Шеннон впервые использовал слово «</a:t>
            </a:r>
            <a:r>
              <a:rPr lang="ru-RU" dirty="0" err="1"/>
              <a:t>bit</a:t>
            </a:r>
            <a:r>
              <a:rPr lang="ru-RU" dirty="0"/>
              <a:t>» для обозначения наименьшей единицы количества информации в статье «Математическая теория связи». Происхождение этого слова он приписывал Джону </a:t>
            </a:r>
            <a:r>
              <a:rPr lang="ru-RU" dirty="0" err="1"/>
              <a:t>Тьюки</a:t>
            </a:r>
            <a:r>
              <a:rPr lang="ru-RU" dirty="0"/>
              <a:t>, использовавшему сокращение «</a:t>
            </a:r>
            <a:r>
              <a:rPr lang="ru-RU" dirty="0" err="1"/>
              <a:t>bit</a:t>
            </a:r>
            <a:r>
              <a:rPr lang="ru-RU" dirty="0"/>
              <a:t>» вместо слов «</a:t>
            </a:r>
            <a:r>
              <a:rPr lang="ru-RU" dirty="0" err="1"/>
              <a:t>binary</a:t>
            </a:r>
            <a:r>
              <a:rPr lang="ru-RU" dirty="0"/>
              <a:t> </a:t>
            </a:r>
            <a:r>
              <a:rPr lang="ru-RU" dirty="0" err="1"/>
              <a:t>digit</a:t>
            </a:r>
            <a:r>
              <a:rPr lang="ru-RU" dirty="0"/>
              <a:t>» в заметке лаборатории Белла от 9 января 1947 года.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69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построении цифрового электронного устройства мы предполагаем, что выход каждого элемента будет совместим со входом следующего, на который он подается. Для этого необходимо соблюдать договоренности об уровнях представления сигналов (0 и 1).</a:t>
            </a:r>
          </a:p>
          <a:p>
            <a:endParaRPr lang="ru-RU" dirty="0"/>
          </a:p>
          <a:p>
            <a:r>
              <a:rPr lang="ru-RU" dirty="0"/>
              <a:t>Как правило, допуски на входные уровни элемента шире, чем </a:t>
            </a:r>
            <a:r>
              <a:rPr lang="ru-RU"/>
              <a:t>на выходные.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4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9D4E3-00A8-4D12-B2E6-F18DDFD03CB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09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7031C-03EF-4922-87B2-B4B3C6C1F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0FCD4A-7CDD-4EBD-AF65-8863B6E56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111284-E9E2-4102-AC67-C8856DF9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0676-E4A6-4066-B6FD-4DE6A6B79891}" type="datetime1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C92024-2C6A-4BB4-9E65-48904E8E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D762A3-6058-439F-AEDC-04C888FC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8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06D3B-E83E-4AF6-8CEF-A19A3835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D190FC-CE75-404E-BE97-DC2027180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5CF018-3F7C-44EE-8FC4-A6C28CFD1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58D5-B4A4-48BC-AF8B-001E1D1A6523}" type="datetime1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F42E37-7861-4B30-B014-6624A6C4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2FC0C1-BD54-46D0-8386-DCD8E226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35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BBD5AC-3D1F-413B-83C3-1D419678B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F38332-4B8A-4A9A-88E2-3FAD87F7D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E010A2-B539-4381-BBB8-0BDFCAEB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641-004D-4463-AE52-72E39C2D02F0}" type="datetime1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A21EC6-EC5D-4657-8A2C-F5F00C60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811634-7F61-4F29-B2B1-C50D3647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04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1EFD8-014C-4A92-A323-9A857CB8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0E97C6-620D-4834-B3F2-29E33493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1426CA-A312-48D2-8A6C-7DF9266D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30AA-9EF9-41E5-BE08-60FD4088272C}" type="datetime1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FB7532-FC37-478C-93D3-771987FE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91066-68FE-4932-9474-24E42404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74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FA17E-4BDA-4A03-9F8B-0FEE0A8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47EBC7-6A2C-4774-9EAE-6F94DD94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9083DC-9677-40A6-8F44-886EF780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82892-BBA7-47DB-9B90-5003F89569FE}" type="datetime1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33679F-35E9-46FE-9401-FE3DE6EC7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AA05EC-23C4-4E17-A69E-696FEFDF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32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5503A-8D5E-496C-8B7D-75186292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3F84F-A4F1-4FE0-9C7F-4C2FF7E43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7E0585-E8E7-4A46-9F05-3FC413B83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D715E7-078A-4E11-8E7F-80A004C8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3B88-E265-4B2D-99D2-943D8185B0FF}" type="datetime1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2CE48E-92B7-4528-B112-C8FD88FA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B45ECF-F6EB-448F-BE7C-6AC3CF94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92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AF4C3-E39D-457F-9EBA-F63B8A05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C013F3-AED6-4BDA-8677-0AD95B474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30B2F9-EA9B-43A7-9991-D35F71317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8D2E0C-A245-4EEB-9801-C77D95D63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6465A9-30A1-45FE-BB91-48AD31C0B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6C8CE7-114A-456C-A579-F5170390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28D23-4AB1-4C36-8401-1D07EBC6B13F}" type="datetime1">
              <a:rPr lang="ru-RU" smtClean="0"/>
              <a:t>26.09.2023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4038D5-A00A-4F8E-B628-7608C9DA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DDC66AF-9832-4005-A8E1-35780046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72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9DBAC-A96D-440D-94F4-D5948875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9B8C82-071F-4D19-8366-1C3DBAF5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D882-4F2C-4DE7-AEF0-5E11FBEF45B8}" type="datetime1">
              <a:rPr lang="ru-RU" smtClean="0"/>
              <a:t>26.09.2023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E21B1-BFE9-47BA-A380-7641B896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4A001-0B0F-4D50-8755-CA3EC59A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8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0847DFB-9929-4512-93C4-38ECD383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B6850-5427-4062-898C-02A5601A4616}" type="datetime1">
              <a:rPr lang="ru-RU" smtClean="0"/>
              <a:t>26.09.2023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5B7327-874D-47E9-85B1-B6765F13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F8D38B-167E-44D7-826A-CD5B98ED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1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10233-5F9D-45C0-96DC-1DB1A1A8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5CBB59-A6B0-4FC5-89F2-BB0C1057D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11842E-647A-432C-9785-9B5C47E66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59E7EA-D8AF-4EB6-BAF9-54202DD7D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DC8C-5A19-459E-BEED-74F23F833407}" type="datetime1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10097F-6449-417E-887D-A4AA2F57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5EB02F-6617-45CA-9A6A-F1786E4A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28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BF650-FFCF-44CA-BC40-90603D77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E45504-D307-4148-B108-AFD4ECF92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A61A4A-771A-4213-925D-9FFF4F477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18D182-BFEF-49D3-A085-3AA9127D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0703-6A63-4779-A71C-AF40408DA8D8}" type="datetime1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B55555-740B-441E-B4C9-D45452B5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2571E3-F04C-4CA8-98AE-FE111DAB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86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6B892-085B-4C15-A41B-62A54C2A6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8A1BEF-D5A1-4866-8EC1-F9468E04E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647EFD-B45F-4949-9BC0-D85DF068E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8138E-7B3F-48A1-9CFD-5DD608B42170}" type="datetime1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EFFFFF-667A-4FF6-B972-B233949DA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8C4C65-B7E2-4AE3-B949-E5535D4DA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DB511-69B0-4F2F-8BF8-E64BB6D11D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02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3E82A37-DAD9-8AC0-98C1-070388F20CA4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Лекция 3.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10A88A90-A058-57A9-C241-B0A0B95B8A31}"/>
              </a:ext>
            </a:extLst>
          </p:cNvPr>
          <p:cNvSpPr txBox="1">
            <a:spLocks/>
          </p:cNvSpPr>
          <p:nvPr/>
        </p:nvSpPr>
        <p:spPr>
          <a:xfrm>
            <a:off x="1524000" y="38115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800" dirty="0"/>
              <a:t>Двоичная арифметика и логические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3702782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03923F-CAC6-4F9B-8986-7A4F9672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5. Перевод числа из двоичной системы в десятичную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B12150-66DA-471E-A8F6-1473AAA31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778" y="3063881"/>
            <a:ext cx="10620021" cy="185656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BBC50-DFA6-45E4-AEA1-FDCFD05F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41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6AFFD-DC21-412B-B50D-94CCF577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37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6. Перевод числа из десятичной системы в двоичную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EECBE13-51AB-4C77-94F7-176A5A08B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347" y="1688058"/>
            <a:ext cx="7905306" cy="466829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52448C-437D-4DE4-ACF2-4736D667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6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4DDC1-B122-42B1-9A08-50CB36EA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6847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7.</a:t>
            </a:r>
            <a:r>
              <a:rPr lang="en-US" dirty="0"/>
              <a:t> </a:t>
            </a:r>
            <a:r>
              <a:rPr lang="ru-RU" dirty="0"/>
              <a:t>Арифметические операции в двоичной системе.</a:t>
            </a:r>
            <a:br>
              <a:rPr lang="en-US" dirty="0"/>
            </a:br>
            <a:r>
              <a:rPr lang="ru-RU" sz="3200" dirty="0"/>
              <a:t>Таблицы сложения и умножения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C944DB-C343-4CF4-9A04-9CCC2355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12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B919772-F903-4BD7-834B-C229BAEF1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5171" y="2133600"/>
            <a:ext cx="7061657" cy="42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C2A58-D095-4EF6-91CB-B7DA35A8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7556"/>
          </a:xfrm>
        </p:spPr>
        <p:txBody>
          <a:bodyPr>
            <a:normAutofit/>
          </a:bodyPr>
          <a:lstStyle/>
          <a:p>
            <a:r>
              <a:rPr lang="ru-RU" sz="4300" dirty="0"/>
              <a:t>8. Шестнадцатеричное представление чисел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F532F9-0B92-4C85-95FC-19C266ED4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9929"/>
            <a:ext cx="10516746" cy="387290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BBA13E-48A7-4AC5-9770-980B4BFF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69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E965C-7984-4BF6-A9C2-06419AD0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86342"/>
          </a:xfrm>
        </p:spPr>
        <p:txBody>
          <a:bodyPr/>
          <a:lstStyle/>
          <a:p>
            <a:pPr algn="ctr"/>
            <a:r>
              <a:rPr lang="ru-RU" dirty="0"/>
              <a:t>9. Логические операции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FE471C-EBF6-4757-997A-DC8C2A770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3015" y="1151468"/>
            <a:ext cx="9865970" cy="520488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352C43-B7A4-4B51-9A32-22AACE9D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42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BCE9B-D646-4203-B692-7842B5D1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5547"/>
            <a:ext cx="10515600" cy="729897"/>
          </a:xfrm>
        </p:spPr>
        <p:txBody>
          <a:bodyPr/>
          <a:lstStyle/>
          <a:p>
            <a:pPr algn="ctr"/>
            <a:r>
              <a:rPr lang="ru-RU" dirty="0"/>
              <a:t>10. Законы (аксиомы) булевой алгебры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4DAE70-DCD8-4936-905D-714A19303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4675" y="1016000"/>
            <a:ext cx="8162649" cy="56264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4474FF-822B-46EF-9026-2593C0A2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556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8BE26-BA2C-4E54-B53A-710A7EA2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06"/>
            <a:ext cx="10515600" cy="174589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11. «Положительная» и «отрицательная» логика</a:t>
            </a:r>
            <a:br>
              <a:rPr lang="ru-RU" dirty="0"/>
            </a:br>
            <a:r>
              <a:rPr lang="ru-RU" sz="3200" dirty="0"/>
              <a:t>Правила де Моргана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CC8D97-1585-4C1B-A2F0-3E1000702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007" y="2111022"/>
            <a:ext cx="4423986" cy="43818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BAC5E1-2E99-41CF-881E-5B937EDE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728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251B2-32B0-4749-8722-3E339DCC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9135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12. Базис пространства булевых функций от двух переменных</a:t>
            </a:r>
            <a:br>
              <a:rPr lang="ru-RU" dirty="0"/>
            </a:br>
            <a:r>
              <a:rPr lang="ru-RU" sz="3600" dirty="0"/>
              <a:t>Функции Шеффера и Пирса.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7FA937C-2E19-4223-A6DA-57A179AD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018906"/>
            <a:ext cx="4922646" cy="209135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5D9121-18D4-401B-92F4-89A39E8B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0D1527-39AB-482B-8A57-00E382FE4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387" y="3018906"/>
            <a:ext cx="4524413" cy="20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3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79F6F-B617-4360-82F5-3311533C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13.1. </a:t>
            </a:r>
            <a:r>
              <a:rPr lang="ru-RU" dirty="0"/>
              <a:t>Представление булевой функции в виде формулы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FD6A4B-DD3A-43C5-9467-32FA3B82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22F912-92AF-415F-83BA-829D1EA5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76" y="2920000"/>
            <a:ext cx="6577847" cy="10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9D6FD-660B-4484-B281-922E8DC6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94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13.2. </a:t>
            </a:r>
            <a:r>
              <a:rPr lang="ru-RU" dirty="0"/>
              <a:t>Конъюнктивная и Дизъюнктивная нормальные формы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FC416A-7FFA-4665-BEFA-A969B50F3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088" y="1566510"/>
            <a:ext cx="9623824" cy="478983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365CE-B5E2-4BA3-99B9-39C6F1D3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3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CC416-CC41-4EED-BAEA-8712758B3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 Системы счисления прошлого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4C28AA-DDEF-43DF-811E-045A8281FC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279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1E1AB1-F14A-4431-9C5B-30AA7B6F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634"/>
            <a:ext cx="10515600" cy="696031"/>
          </a:xfrm>
        </p:spPr>
        <p:txBody>
          <a:bodyPr/>
          <a:lstStyle/>
          <a:p>
            <a:pPr algn="ctr"/>
            <a:r>
              <a:rPr lang="ru-RU" dirty="0"/>
              <a:t>13.3. Табличное представление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D5EAC1-61E0-4D51-90EE-1D860496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20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FCAA99-3618-409A-9A4E-14A64FCA9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4653" y="1054823"/>
            <a:ext cx="6082694" cy="53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89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AA1D9-2345-440B-BDC3-F830C01CC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/>
          <a:lstStyle/>
          <a:p>
            <a:pPr algn="ctr"/>
            <a:r>
              <a:rPr lang="ru-RU" dirty="0"/>
              <a:t>13.4. Карты Карно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3A8901-D1E0-4191-A5D5-67F79F69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EAC715-1D98-4B5C-9B55-893AFA15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23" y="1324309"/>
            <a:ext cx="4144529" cy="36122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4565EF-7FE8-414B-A1EF-822AF9BC0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89" y="1324309"/>
            <a:ext cx="4769556" cy="25333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62D2BF-5212-4A27-97E8-4FF0BA00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444" y="5300662"/>
            <a:ext cx="4365978" cy="6756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49EB3B-8AD5-4DC0-BE02-26D879ACF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525" y="4098249"/>
            <a:ext cx="3871031" cy="22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4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2ECA6-CF51-491C-B859-F768F6DF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F3E63F-985B-4DE3-A131-9B74FF2F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34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B53788-F9E4-4815-B4FB-884D93FA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F49BF9-5DFF-4AF8-A4CE-6A612C23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16" y="152400"/>
            <a:ext cx="8758767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4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40442-2A37-4D43-BC8F-FD07B050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</a:t>
            </a:r>
            <a:r>
              <a:rPr lang="ru-RU" dirty="0"/>
              <a:t>Десятичная система счисления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A140C5-6388-47C6-80BF-E684F43F5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3A5A5F-2E4C-4EBE-A1E4-C7E8CB54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82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F806DD-B4F8-4AF0-A8B8-69697D42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CD0416-1C2F-459A-977F-1CFD3CB3C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DF277-3D28-4A16-83E3-95353242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58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Позиционная система счисления в общем виде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DEBFDEE-BB1C-43B3-8EF3-58F0E9CF4B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4712"/>
                <a:ext cx="10515600" cy="54881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Целое число без знака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ичной</a:t>
                </a:r>
                <a:r>
                  <a:rPr lang="ru-RU" dirty="0"/>
                  <a:t> системе счисления представляется в виде конечной линейной комбинации степеней числа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dirty="0"/>
              </a:p>
              <a:p>
                <a:pPr marL="0" indent="0">
                  <a:buNone/>
                </a:pPr>
                <a:r>
                  <a:rPr lang="ru-RU" dirty="0"/>
                  <a:t>где: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целые числа (цифры),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ru-RU" dirty="0"/>
                  <a:t>С помощью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позиций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ичной</a:t>
                </a:r>
                <a:r>
                  <a:rPr lang="ru-RU" dirty="0"/>
                  <a:t> системе счисления можно записать целые числа в диапазоне от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т.е. всего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различных чисел.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DEBFDEE-BB1C-43B3-8EF3-58F0E9CF4B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4712"/>
                <a:ext cx="10515600" cy="5488163"/>
              </a:xfrm>
              <a:blipFill>
                <a:blip r:embed="rId3"/>
                <a:stretch>
                  <a:fillRect l="-1217" t="-2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84D48D-74CF-43BC-8375-AEE2000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00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072CA-1540-464B-A4B0-A572F0DB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 </a:t>
            </a:r>
            <a:r>
              <a:rPr lang="ru-RU" dirty="0"/>
              <a:t>Бит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460CBB-7973-430F-AB86-B9DF3FCB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DB511-69B0-4F2F-8BF8-E64BB6D11D63}" type="slidenum">
              <a:rPr lang="ru-RU" smtClean="0"/>
              <a:t>8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90F597E-438D-4E0F-8FFA-C11CBB886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Бит – минимально возможная единица информации:</a:t>
            </a:r>
          </a:p>
          <a:p>
            <a:r>
              <a:rPr lang="ru-RU" dirty="0"/>
              <a:t>Да/Нет</a:t>
            </a:r>
          </a:p>
          <a:p>
            <a:r>
              <a:rPr lang="ru-RU" dirty="0"/>
              <a:t>Истина/Ложь</a:t>
            </a:r>
          </a:p>
          <a:p>
            <a:r>
              <a:rPr lang="ru-RU" dirty="0"/>
              <a:t>0/1</a:t>
            </a:r>
          </a:p>
        </p:txBody>
      </p:sp>
    </p:spTree>
    <p:extLst>
      <p:ext uri="{BB962C8B-B14F-4D97-AF65-F5344CB8AC3E}">
        <p14:creationId xmlns:p14="http://schemas.microsoft.com/office/powerpoint/2010/main" val="94700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92486-5CF0-4F5B-AFFA-25DF3EB8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3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4. </a:t>
            </a:r>
            <a:r>
              <a:rPr lang="ru-RU" dirty="0"/>
              <a:t>Двоичное представление информации</a:t>
            </a:r>
            <a:br>
              <a:rPr lang="ru-RU" dirty="0"/>
            </a:br>
            <a:r>
              <a:rPr lang="ru-RU" dirty="0"/>
              <a:t>в цифровой электронике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32D034-8D78-415A-B2BB-8291648C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9DB511-69B0-4F2F-8BF8-E64BB6D11D63}" type="slidenum">
              <a:rPr lang="ru-RU" smtClean="0"/>
              <a:t>9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6A924F-C586-45B1-A053-C8FC428A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51" y="1355019"/>
            <a:ext cx="7880054" cy="5366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F1861-7EB4-4487-87E7-D365DDAACC71}"/>
              </a:ext>
            </a:extLst>
          </p:cNvPr>
          <p:cNvSpPr txBox="1"/>
          <p:nvPr/>
        </p:nvSpPr>
        <p:spPr>
          <a:xfrm>
            <a:off x="8421511" y="1546578"/>
            <a:ext cx="3522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CC</a:t>
            </a:r>
            <a:r>
              <a:rPr lang="en-US" dirty="0"/>
              <a:t> – </a:t>
            </a:r>
            <a:r>
              <a:rPr lang="ru-RU" dirty="0"/>
              <a:t>напряжение питания</a:t>
            </a:r>
            <a:endParaRPr lang="en-US" dirty="0"/>
          </a:p>
          <a:p>
            <a:endParaRPr lang="ru-RU" dirty="0"/>
          </a:p>
          <a:p>
            <a:r>
              <a:rPr lang="en-US" dirty="0"/>
              <a:t>V</a:t>
            </a:r>
            <a:r>
              <a:rPr lang="en-US" baseline="-25000" dirty="0"/>
              <a:t>OH</a:t>
            </a:r>
            <a:r>
              <a:rPr lang="en-US" dirty="0"/>
              <a:t> –</a:t>
            </a:r>
            <a:r>
              <a:rPr lang="ru-RU" dirty="0"/>
              <a:t>максимальный уровень на выходе для представления «1»</a:t>
            </a:r>
            <a:endParaRPr lang="en-US" dirty="0"/>
          </a:p>
          <a:p>
            <a:endParaRPr lang="ru-RU" dirty="0"/>
          </a:p>
          <a:p>
            <a:r>
              <a:rPr lang="en-US" dirty="0"/>
              <a:t>V</a:t>
            </a:r>
            <a:r>
              <a:rPr lang="en-US" baseline="-25000" dirty="0"/>
              <a:t>IH</a:t>
            </a:r>
            <a:r>
              <a:rPr lang="en-US" dirty="0"/>
              <a:t> – </a:t>
            </a:r>
            <a:r>
              <a:rPr lang="ru-RU" dirty="0"/>
              <a:t>минимальный уровень на входе для представления «1»</a:t>
            </a:r>
            <a:endParaRPr lang="en-US" dirty="0"/>
          </a:p>
          <a:p>
            <a:endParaRPr lang="ru-RU" dirty="0"/>
          </a:p>
          <a:p>
            <a:r>
              <a:rPr lang="en-US" dirty="0"/>
              <a:t>V</a:t>
            </a:r>
            <a:r>
              <a:rPr lang="en-US" baseline="-25000" dirty="0"/>
              <a:t>IL</a:t>
            </a:r>
            <a:r>
              <a:rPr lang="en-US" dirty="0"/>
              <a:t> – </a:t>
            </a:r>
            <a:r>
              <a:rPr lang="ru-RU" dirty="0"/>
              <a:t>максимальный уровень на входе для представления «0»</a:t>
            </a:r>
            <a:endParaRPr lang="en-US" dirty="0"/>
          </a:p>
          <a:p>
            <a:endParaRPr lang="ru-RU" dirty="0"/>
          </a:p>
          <a:p>
            <a:r>
              <a:rPr lang="en-US" dirty="0"/>
              <a:t>V</a:t>
            </a:r>
            <a:r>
              <a:rPr lang="en-US" baseline="-25000" dirty="0"/>
              <a:t>OL</a:t>
            </a:r>
            <a:r>
              <a:rPr lang="en-US" dirty="0"/>
              <a:t> – </a:t>
            </a:r>
            <a:r>
              <a:rPr lang="ru-RU"/>
              <a:t>минимальный уровень </a:t>
            </a:r>
            <a:r>
              <a:rPr lang="ru-RU" dirty="0"/>
              <a:t>на выходе для представления «</a:t>
            </a:r>
            <a:r>
              <a:rPr lang="en-US" dirty="0"/>
              <a:t>0</a:t>
            </a:r>
            <a:r>
              <a:rPr lang="ru-RU" dirty="0"/>
              <a:t>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0918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868</Words>
  <Application>Microsoft Office PowerPoint</Application>
  <PresentationFormat>Широкоэкранный</PresentationFormat>
  <Paragraphs>110</Paragraphs>
  <Slides>21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1. Системы счисления прошлого</vt:lpstr>
      <vt:lpstr>Презентация PowerPoint</vt:lpstr>
      <vt:lpstr>Презентация PowerPoint</vt:lpstr>
      <vt:lpstr>2. Десятичная система счисления</vt:lpstr>
      <vt:lpstr>Презентация PowerPoint</vt:lpstr>
      <vt:lpstr>Позиционная система счисления в общем виде</vt:lpstr>
      <vt:lpstr>3. Бит</vt:lpstr>
      <vt:lpstr>4. Двоичное представление информации в цифровой электронике</vt:lpstr>
      <vt:lpstr>5. Перевод числа из двоичной системы в десятичную</vt:lpstr>
      <vt:lpstr>6. Перевод числа из десятичной системы в двоичную</vt:lpstr>
      <vt:lpstr>7. Арифметические операции в двоичной системе. Таблицы сложения и умножения</vt:lpstr>
      <vt:lpstr>8. Шестнадцатеричное представление чисел</vt:lpstr>
      <vt:lpstr>9. Логические операции</vt:lpstr>
      <vt:lpstr>10. Законы (аксиомы) булевой алгебры</vt:lpstr>
      <vt:lpstr>11. «Положительная» и «отрицательная» логика Правила де Моргана</vt:lpstr>
      <vt:lpstr>12. Базис пространства булевых функций от двух переменных Функции Шеффера и Пирса.</vt:lpstr>
      <vt:lpstr>13.1. Представление булевой функции в виде формулы</vt:lpstr>
      <vt:lpstr>13.2. Конъюнктивная и Дизъюнктивная нормальные формы</vt:lpstr>
      <vt:lpstr>13.3. Табличное представление</vt:lpstr>
      <vt:lpstr>13.4. Карты Карно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Системы счисления</dc:title>
  <dc:creator>Хачкинаев Олег Витальевич</dc:creator>
  <cp:lastModifiedBy>Хачкинаев Олег Витальевич</cp:lastModifiedBy>
  <cp:revision>59</cp:revision>
  <dcterms:created xsi:type="dcterms:W3CDTF">2022-08-30T13:46:57Z</dcterms:created>
  <dcterms:modified xsi:type="dcterms:W3CDTF">2023-09-26T14:43:56Z</dcterms:modified>
</cp:coreProperties>
</file>